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4" r:id="rId8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99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tableStyles" Target="tableStyle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theme" Target="theme/theme1.xml" /><Relationship Id="rId5" Type="http://schemas.openxmlformats.org/officeDocument/2006/relationships/slide" Target="slides/slide4.xml" /><Relationship Id="rId10" Type="http://schemas.openxmlformats.org/officeDocument/2006/relationships/viewProps" Target="viewProps.xml" /><Relationship Id="rId4" Type="http://schemas.openxmlformats.org/officeDocument/2006/relationships/slide" Target="slides/slide3.xml" /><Relationship Id="rId9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4EB7C0-1534-4D01-B049-CFB1EEDE1583}" type="datetimeFigureOut">
              <a:rPr lang="nl-NL"/>
              <a:pPr>
                <a:defRPr/>
              </a:pPr>
              <a:t>16-9-2017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90B52C-9483-453A-B41F-37A5E6A8BCC4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7735879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B22EF0-5CD5-4621-A958-6EE0B8FA6A65}" type="datetimeFigureOut">
              <a:rPr lang="nl-NL"/>
              <a:pPr>
                <a:defRPr/>
              </a:pPr>
              <a:t>16-9-2017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4CC93C-EC00-4CE4-A8A2-7A449F9068F3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30946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7E53A1-2B8A-40AF-AABE-29664326EC70}" type="datetimeFigureOut">
              <a:rPr lang="nl-NL"/>
              <a:pPr>
                <a:defRPr/>
              </a:pPr>
              <a:t>16-9-2017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6A2937-88AD-424D-A9AB-AB8422956B85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52194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4E9AEC-B358-4B67-92AB-0B140CD6F2A1}" type="datetimeFigureOut">
              <a:rPr lang="nl-NL"/>
              <a:pPr>
                <a:defRPr/>
              </a:pPr>
              <a:t>16-9-2017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6B5AD1-D9F3-43C2-8026-859B3EEDBE2C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822522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32FC8A-DEC6-4EA2-95E6-DA61AF9E3DB3}" type="datetimeFigureOut">
              <a:rPr lang="nl-NL"/>
              <a:pPr>
                <a:defRPr/>
              </a:pPr>
              <a:t>16-9-2017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C3BA24-D877-498F-BE38-C266FF07533B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791339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921C6C-0EEA-415C-B780-30EB3828AF68}" type="datetimeFigureOut">
              <a:rPr lang="nl-NL"/>
              <a:pPr>
                <a:defRPr/>
              </a:pPr>
              <a:t>16-9-2017</a:t>
            </a:fld>
            <a:endParaRPr lang="nl-NL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22381C-E084-4D69-B489-3A1C66C7846D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47818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C03781-280F-4CBC-AD15-9BD46F0C05EF}" type="datetimeFigureOut">
              <a:rPr lang="nl-NL"/>
              <a:pPr>
                <a:defRPr/>
              </a:pPr>
              <a:t>16-9-2017</a:t>
            </a:fld>
            <a:endParaRPr lang="nl-NL"/>
          </a:p>
        </p:txBody>
      </p:sp>
      <p:sp>
        <p:nvSpPr>
          <p:cNvPr id="8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7E9A24-18F9-48DE-9612-72C4BF8B27AE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776949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E36172-6E60-4622-9FF4-48CE120DC01A}" type="datetimeFigureOut">
              <a:rPr lang="nl-NL"/>
              <a:pPr>
                <a:defRPr/>
              </a:pPr>
              <a:t>16-9-2017</a:t>
            </a:fld>
            <a:endParaRPr lang="nl-NL"/>
          </a:p>
        </p:txBody>
      </p:sp>
      <p:sp>
        <p:nvSpPr>
          <p:cNvPr id="4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3869E4-21F5-4035-BC77-87F718C43EA4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169271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9C97C1-EE4E-481C-8905-9CB5BEEFE91E}" type="datetimeFigureOut">
              <a:rPr lang="nl-NL"/>
              <a:pPr>
                <a:defRPr/>
              </a:pPr>
              <a:t>16-9-2017</a:t>
            </a:fld>
            <a:endParaRPr lang="nl-NL"/>
          </a:p>
        </p:txBody>
      </p:sp>
      <p:sp>
        <p:nvSpPr>
          <p:cNvPr id="3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99506B-30E6-404C-97C4-ED02E56BD6F2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037163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ECA6A9-3BD8-4CB9-A40C-277D8FA37AA8}" type="datetimeFigureOut">
              <a:rPr lang="nl-NL"/>
              <a:pPr>
                <a:defRPr/>
              </a:pPr>
              <a:t>16-9-2017</a:t>
            </a:fld>
            <a:endParaRPr lang="nl-NL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CE7552-C02D-427B-B480-7763E6A74E25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1535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B56281-88D5-45CD-8185-D570D2A929C2}" type="datetimeFigureOut">
              <a:rPr lang="nl-NL"/>
              <a:pPr>
                <a:defRPr/>
              </a:pPr>
              <a:t>16-9-2017</a:t>
            </a:fld>
            <a:endParaRPr lang="nl-NL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54528B-F59E-47FF-A356-E8236EA7224F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11408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jdelijke aanduiding voor titel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stijl te bewerken</a:t>
            </a:r>
          </a:p>
        </p:txBody>
      </p:sp>
      <p:sp>
        <p:nvSpPr>
          <p:cNvPr id="1027" name="Tijdelijke aanduiding voor teks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modelstijlen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0A2B2D1-D2A2-41AF-9103-2E2359CF022C}" type="datetimeFigureOut">
              <a:rPr lang="nl-NL"/>
              <a:pPr>
                <a:defRPr/>
              </a:pPr>
              <a:t>16-9-2017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5D8EB7C3-2F66-4395-9D02-4CE459ACDD45}" type="slidenum">
              <a:rPr lang="nl-NL" altLang="nl-NL"/>
              <a:pPr/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 /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emm-boekel.nl" TargetMode="External" /><Relationship Id="rId2" Type="http://schemas.openxmlformats.org/officeDocument/2006/relationships/hyperlink" Target="http://www.emm-boekel.nl" TargetMode="External" /><Relationship Id="rId1" Type="http://schemas.openxmlformats.org/officeDocument/2006/relationships/slideLayout" Target="../slideLayouts/slideLayout2.xml" /><Relationship Id="rId6" Type="http://schemas.openxmlformats.org/officeDocument/2006/relationships/image" Target="../media/image11.jpeg" /><Relationship Id="rId5" Type="http://schemas.openxmlformats.org/officeDocument/2006/relationships/image" Target="../media/image10.jpeg" /><Relationship Id="rId4" Type="http://schemas.openxmlformats.org/officeDocument/2006/relationships/image" Target="../media/image9.jpe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el 1"/>
          <p:cNvSpPr>
            <a:spLocks noGrp="1"/>
          </p:cNvSpPr>
          <p:nvPr>
            <p:ph type="ctrTitle"/>
          </p:nvPr>
        </p:nvSpPr>
        <p:spPr>
          <a:xfrm>
            <a:off x="685800" y="765175"/>
            <a:ext cx="7772400" cy="2159000"/>
          </a:xfrm>
        </p:spPr>
        <p:txBody>
          <a:bodyPr/>
          <a:lstStyle/>
          <a:p>
            <a:pPr eaLnBrk="1" hangingPunct="1"/>
            <a:r>
              <a:rPr lang="nl-NL" altLang="nl-NL"/>
              <a:t>Muziekopleiding</a:t>
            </a:r>
            <a:br>
              <a:rPr lang="nl-NL" altLang="nl-NL"/>
            </a:br>
            <a:r>
              <a:rPr lang="nl-NL" altLang="nl-NL"/>
              <a:t>bij Harmonie EMM</a:t>
            </a:r>
          </a:p>
        </p:txBody>
      </p:sp>
      <p:pic>
        <p:nvPicPr>
          <p:cNvPr id="205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913" y="3284538"/>
            <a:ext cx="2841625" cy="189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Afbeelding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363" y="3282950"/>
            <a:ext cx="2843212" cy="189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NL" altLang="nl-NL"/>
              <a:t>Opleiding EMM</a:t>
            </a:r>
          </a:p>
        </p:txBody>
      </p:sp>
      <p:sp>
        <p:nvSpPr>
          <p:cNvPr id="3075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nl-NL" altLang="nl-NL" sz="2000">
                <a:latin typeface="Times New Roman" panose="02020603050405020304" pitchFamily="18" charset="0"/>
                <a:cs typeface="Times New Roman" panose="02020603050405020304" pitchFamily="18" charset="0"/>
              </a:rPr>
              <a:t>Min. 20 minuten per week les van een vakdocent</a:t>
            </a:r>
          </a:p>
          <a:p>
            <a:pPr eaLnBrk="1" hangingPunct="1"/>
            <a:r>
              <a:rPr lang="nl-NL" altLang="nl-NL" sz="2000">
                <a:latin typeface="Times New Roman" panose="02020603050405020304" pitchFamily="18" charset="0"/>
                <a:cs typeface="Times New Roman" panose="02020603050405020304" pitchFamily="18" charset="0"/>
              </a:rPr>
              <a:t>Inclusief alle lesmaterialen en bruikleeninstrument</a:t>
            </a:r>
          </a:p>
          <a:p>
            <a:pPr eaLnBrk="1" hangingPunct="1"/>
            <a:r>
              <a:rPr lang="nl-NL" altLang="nl-NL" sz="2000">
                <a:latin typeface="Times New Roman" panose="02020603050405020304" pitchFamily="18" charset="0"/>
                <a:cs typeface="Times New Roman" panose="02020603050405020304" pitchFamily="18" charset="0"/>
              </a:rPr>
              <a:t>38 lesweken per jaar</a:t>
            </a:r>
          </a:p>
          <a:p>
            <a:pPr eaLnBrk="1" hangingPunct="1"/>
            <a:r>
              <a:rPr lang="nl-NL" altLang="nl-NL" sz="2000">
                <a:latin typeface="Times New Roman" panose="02020603050405020304" pitchFamily="18" charset="0"/>
                <a:cs typeface="Times New Roman" panose="02020603050405020304" pitchFamily="18" charset="0"/>
              </a:rPr>
              <a:t>Na ± ½ - 1 jaar instroom in opleidingsorkest om het samenspel te oefenen. </a:t>
            </a:r>
          </a:p>
          <a:p>
            <a:pPr lvl="1" eaLnBrk="1" hangingPunct="1"/>
            <a:r>
              <a:rPr lang="nl-NL" altLang="nl-NL" sz="2000">
                <a:latin typeface="Times New Roman" panose="02020603050405020304" pitchFamily="18" charset="0"/>
                <a:cs typeface="Times New Roman" panose="02020603050405020304" pitchFamily="18" charset="0"/>
              </a:rPr>
              <a:t>Dit is voor de blazers een samenwerkingsverband met Harmonie St. Cecilia uit Volkel, wekelijks op donderdagavond van 18.15 tot 19.15 uur in het Muziekhuis te Volkel. </a:t>
            </a:r>
          </a:p>
          <a:p>
            <a:pPr lvl="1" eaLnBrk="1" hangingPunct="1"/>
            <a:r>
              <a:rPr lang="nl-NL" altLang="nl-NL" sz="2000">
                <a:latin typeface="Times New Roman" panose="02020603050405020304" pitchFamily="18" charset="0"/>
                <a:cs typeface="Times New Roman" panose="02020603050405020304" pitchFamily="18" charset="0"/>
              </a:rPr>
              <a:t>Jeugdslagwerkgroep BATS repeteert wekelijks op de woensdagavond van 19.00 tot 19.45 uur in de Basement.</a:t>
            </a:r>
          </a:p>
          <a:p>
            <a:pPr eaLnBrk="1" hangingPunct="1"/>
            <a:r>
              <a:rPr lang="nl-NL" altLang="nl-NL" sz="2000">
                <a:latin typeface="Times New Roman" panose="02020603050405020304" pitchFamily="18" charset="0"/>
                <a:cs typeface="Times New Roman" panose="02020603050405020304" pitchFamily="18" charset="0"/>
              </a:rPr>
              <a:t>Na 2 á 3 jaar A-diploma mogelijk bij voldoende oefenen!</a:t>
            </a:r>
          </a:p>
          <a:p>
            <a:pPr eaLnBrk="1" hangingPunct="1"/>
            <a:r>
              <a:rPr lang="nl-NL" altLang="nl-NL" sz="2000">
                <a:latin typeface="Times New Roman" panose="02020603050405020304" pitchFamily="18" charset="0"/>
                <a:cs typeface="Times New Roman" panose="02020603050405020304" pitchFamily="18" charset="0"/>
              </a:rPr>
              <a:t>In principe gaan alle leerlingen minimaal door naar B-diploma. Dit is het vereiste instroomniveau voor zowel het harmonieorkest als de slagwerkgroep.</a:t>
            </a:r>
          </a:p>
        </p:txBody>
      </p:sp>
      <p:pic>
        <p:nvPicPr>
          <p:cNvPr id="307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950" y="414338"/>
            <a:ext cx="1223963" cy="1223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3775"/>
          </a:xfrm>
        </p:spPr>
        <p:txBody>
          <a:bodyPr/>
          <a:lstStyle/>
          <a:p>
            <a:pPr eaLnBrk="1" hangingPunct="1"/>
            <a:r>
              <a:rPr lang="nl-NL" altLang="nl-NL"/>
              <a:t>Lestijden en docenten</a:t>
            </a:r>
          </a:p>
        </p:txBody>
      </p:sp>
      <p:sp>
        <p:nvSpPr>
          <p:cNvPr id="4099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28775"/>
            <a:ext cx="8229600" cy="4497388"/>
          </a:xfrm>
        </p:spPr>
        <p:txBody>
          <a:bodyPr/>
          <a:lstStyle/>
          <a:p>
            <a:pPr eaLnBrk="1" hangingPunct="1"/>
            <a:r>
              <a:rPr lang="nl-NL" altLang="nl-NL" sz="20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Op maandagmiddag/avond	saxofoons/dwarsfluiten	Rob Bruil</a:t>
            </a:r>
          </a:p>
          <a:p>
            <a:pPr eaLnBrk="1" hangingPunct="1"/>
            <a:r>
              <a:rPr lang="nl-NL" altLang="nl-NL" sz="20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Op woensdagmiddag/avond 	slagwerk	              Paul Gubbels en          Paul Schepers</a:t>
            </a:r>
          </a:p>
          <a:p>
            <a:pPr eaLnBrk="1" hangingPunct="1"/>
            <a:r>
              <a:rPr lang="nl-NL" altLang="nl-NL" sz="20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Op donderdagmiddag/avond       koperblazers                      Willem Pluk</a:t>
            </a:r>
          </a:p>
          <a:p>
            <a:pPr eaLnBrk="1" hangingPunct="1"/>
            <a:r>
              <a:rPr lang="nl-NL" altLang="nl-NL" sz="20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Op zaterdagochtend/middag	klarinetten		Christa de Haan</a:t>
            </a:r>
          </a:p>
          <a:p>
            <a:pPr eaLnBrk="1" hangingPunct="1"/>
            <a:r>
              <a:rPr lang="nl-NL" altLang="nl-NL" sz="20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Overige instrumenten op aanvraag </a:t>
            </a:r>
          </a:p>
          <a:p>
            <a:pPr eaLnBrk="1" hangingPunct="1"/>
            <a:endParaRPr lang="nl-NL" altLang="nl-NL" sz="200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nl-NL" altLang="nl-NL" sz="20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 lessen worden gegeven in de Basement. </a:t>
            </a:r>
          </a:p>
          <a:p>
            <a:pPr eaLnBrk="1" hangingPunct="1"/>
            <a:r>
              <a:rPr lang="nl-NL" altLang="nl-NL" sz="20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Lestijden worden altijd in goed overleg gepland. </a:t>
            </a:r>
          </a:p>
          <a:p>
            <a:pPr eaLnBrk="1" hangingPunct="1"/>
            <a:r>
              <a:rPr lang="nl-NL" altLang="nl-NL" sz="20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Examens worden volgens de landelijke normen afgenomen</a:t>
            </a:r>
          </a:p>
          <a:p>
            <a:pPr eaLnBrk="1" hangingPunct="1"/>
            <a:endParaRPr lang="nl-NL" altLang="nl-NL" sz="200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1" hangingPunct="1"/>
            <a:endParaRPr lang="nl-NL" altLang="nl-NL" sz="200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025" y="5589588"/>
            <a:ext cx="11430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el 1"/>
          <p:cNvSpPr>
            <a:spLocks noGrp="1"/>
          </p:cNvSpPr>
          <p:nvPr>
            <p:ph type="title"/>
          </p:nvPr>
        </p:nvSpPr>
        <p:spPr>
          <a:xfrm>
            <a:off x="323850" y="333375"/>
            <a:ext cx="8229600" cy="1143000"/>
          </a:xfrm>
        </p:spPr>
        <p:txBody>
          <a:bodyPr/>
          <a:lstStyle/>
          <a:p>
            <a:pPr eaLnBrk="1" hangingPunct="1"/>
            <a:r>
              <a:rPr lang="nl-NL" altLang="nl-NL"/>
              <a:t>“Rechten”</a:t>
            </a:r>
          </a:p>
        </p:txBody>
      </p:sp>
      <p:sp>
        <p:nvSpPr>
          <p:cNvPr id="512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412875"/>
            <a:ext cx="8229600" cy="4713288"/>
          </a:xfrm>
        </p:spPr>
        <p:txBody>
          <a:bodyPr/>
          <a:lstStyle/>
          <a:p>
            <a:pPr eaLnBrk="1" hangingPunct="1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nl-NL" altLang="nl-NL" sz="20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Wekelijkse les, gegeven door vakdocent.</a:t>
            </a:r>
          </a:p>
          <a:p>
            <a:pPr eaLnBrk="1" hangingPunct="1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nl-NL" altLang="nl-NL" sz="20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Muziekinstrument in bruikleen.</a:t>
            </a:r>
          </a:p>
          <a:p>
            <a:pPr eaLnBrk="1" hangingPunct="1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nl-NL" altLang="nl-NL" sz="20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Onderhoud instrument wordt door de vereniging betaald.</a:t>
            </a:r>
          </a:p>
          <a:p>
            <a:pPr eaLnBrk="1" hangingPunct="1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nl-NL" altLang="nl-NL" sz="20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Bladmuziek </a:t>
            </a:r>
          </a:p>
          <a:p>
            <a:pPr eaLnBrk="1" hangingPunct="1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nl-NL" altLang="nl-NL" sz="20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Deelname aan leerlingenorkest op woensdag- of donderdagavond </a:t>
            </a:r>
          </a:p>
          <a:p>
            <a:pPr eaLnBrk="1" hangingPunct="1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nl-NL" altLang="nl-NL" sz="20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Uitnodiging verenigingsactiviteiten </a:t>
            </a:r>
          </a:p>
          <a:p>
            <a:pPr eaLnBrk="1" hangingPunct="1">
              <a:lnSpc>
                <a:spcPct val="115000"/>
              </a:lnSpc>
              <a:buFont typeface="Symbol" panose="05050102010706020507" pitchFamily="18" charset="2"/>
              <a:buChar char=""/>
            </a:pPr>
            <a:endParaRPr lang="nl-NL" altLang="nl-NL" sz="200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12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3538" y="4149725"/>
            <a:ext cx="2841625" cy="189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Afbeelding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4557713"/>
            <a:ext cx="2879725" cy="1919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NL" altLang="nl-NL"/>
              <a:t>“Plichten”</a:t>
            </a:r>
          </a:p>
        </p:txBody>
      </p:sp>
      <p:sp>
        <p:nvSpPr>
          <p:cNvPr id="6147" name="Tijdelijke aanduiding voor inhoud 2"/>
          <p:cNvSpPr>
            <a:spLocks noGrp="1"/>
          </p:cNvSpPr>
          <p:nvPr>
            <p:ph idx="1"/>
          </p:nvPr>
        </p:nvSpPr>
        <p:spPr>
          <a:xfrm>
            <a:off x="468313" y="1196975"/>
            <a:ext cx="8229600" cy="4525963"/>
          </a:xfrm>
        </p:spPr>
        <p:txBody>
          <a:bodyPr/>
          <a:lstStyle/>
          <a:p>
            <a:pPr eaLnBrk="1" hangingPunct="1">
              <a:lnSpc>
                <a:spcPct val="115000"/>
              </a:lnSpc>
              <a:buFont typeface="Symbol" panose="05050102010706020507" pitchFamily="18" charset="2"/>
              <a:buChar char=""/>
            </a:pPr>
            <a:endParaRPr lang="nl-NL" altLang="nl-NL" sz="200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nl-NL" altLang="nl-NL" sz="20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Voor de leerlingen in opleiding, aanwezig zijn op de wekelijkse lessen. </a:t>
            </a:r>
          </a:p>
          <a:p>
            <a:pPr eaLnBrk="1" hangingPunct="1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nl-NL" altLang="nl-NL" sz="20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Voor de ‘gevorderde’ leerlingen, die nog geen A-diploma hebben, aanwezig zijn op de repetitieavond van het leerlingenorkest.</a:t>
            </a:r>
          </a:p>
          <a:p>
            <a:pPr eaLnBrk="1" hangingPunct="1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nl-NL" altLang="nl-NL" sz="20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Leden in opleiding voor het B-diploma, stromen na overleg met de dirigent in bij het harmonieorkest of de slagwerkgroep en zijn dan wekelijks aanwezig.</a:t>
            </a:r>
          </a:p>
          <a:p>
            <a:pPr eaLnBrk="1" hangingPunct="1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nl-NL" altLang="nl-NL" sz="20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Aanwezig zijn tijdens uitvoeringen.</a:t>
            </a:r>
          </a:p>
          <a:p>
            <a:pPr eaLnBrk="1" hangingPunct="1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nl-NL" altLang="nl-NL" sz="20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Goed gebruik en onderhoud van het bruikleeninstrument.</a:t>
            </a:r>
          </a:p>
          <a:p>
            <a:pPr eaLnBrk="1" hangingPunct="1"/>
            <a:endParaRPr lang="nl-NL" altLang="nl-NL" sz="200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14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325" y="4868863"/>
            <a:ext cx="28575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NL" altLang="nl-NL"/>
              <a:t>Kosten voor EMM-leden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205288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buFont typeface="Symbol"/>
              <a:buChar char=""/>
              <a:defRPr/>
            </a:pPr>
            <a:r>
              <a:rPr lang="nl-NL" sz="2000" dirty="0">
                <a:latin typeface="Times New Roman" pitchFamily="18" charset="0"/>
                <a:ea typeface="Calibri"/>
                <a:cs typeface="Times New Roman" pitchFamily="18" charset="0"/>
              </a:rPr>
              <a:t>Ieder lid van de vereniging betaalt contributie</a:t>
            </a:r>
          </a:p>
          <a:p>
            <a:pPr eaLnBrk="1" fontAlgn="auto" hangingPunct="1">
              <a:spcAft>
                <a:spcPts val="0"/>
              </a:spcAft>
              <a:buFont typeface="Symbol"/>
              <a:buChar char=""/>
              <a:defRPr/>
            </a:pPr>
            <a:r>
              <a:rPr lang="nl-NL" sz="2000" dirty="0">
                <a:latin typeface="Times New Roman" pitchFamily="18" charset="0"/>
                <a:ea typeface="Calibri"/>
                <a:cs typeface="Times New Roman" pitchFamily="18" charset="0"/>
              </a:rPr>
              <a:t>Leden die een opleiding volgen bij EMM betalen contributie en lesgeld.</a:t>
            </a:r>
          </a:p>
          <a:p>
            <a:pPr eaLnBrk="1" fontAlgn="auto" hangingPunct="1">
              <a:spcAft>
                <a:spcPts val="0"/>
              </a:spcAft>
              <a:buFont typeface="Symbol"/>
              <a:buChar char=""/>
              <a:defRPr/>
            </a:pPr>
            <a:endParaRPr lang="nl-NL" sz="20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nl-NL" sz="2000" b="1" u="sng" dirty="0">
                <a:latin typeface="Times New Roman" pitchFamily="18" charset="0"/>
                <a:ea typeface="Calibri"/>
                <a:cs typeface="Times New Roman" pitchFamily="18" charset="0"/>
              </a:rPr>
              <a:t>Contributie</a:t>
            </a:r>
            <a:endParaRPr lang="nl-NL" sz="20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nl-NL" sz="2000" dirty="0">
                <a:latin typeface="Times New Roman" pitchFamily="18" charset="0"/>
                <a:ea typeface="Calibri"/>
                <a:cs typeface="Times New Roman" pitchFamily="18" charset="0"/>
              </a:rPr>
              <a:t>Leden  € 35,- per kwartaal</a:t>
            </a:r>
          </a:p>
          <a:p>
            <a:pPr eaLnBrk="1" fontAlgn="auto" hangingPunct="1">
              <a:spcAft>
                <a:spcPts val="0"/>
              </a:spcAft>
              <a:buFont typeface="Symbol"/>
              <a:buChar char=""/>
              <a:defRPr/>
            </a:pPr>
            <a:endParaRPr lang="nl-NL" sz="20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nl-NL" sz="2000" b="1" u="sng" dirty="0">
                <a:latin typeface="Times New Roman" pitchFamily="18" charset="0"/>
                <a:ea typeface="Calibri"/>
                <a:cs typeface="Times New Roman" pitchFamily="18" charset="0"/>
              </a:rPr>
              <a:t>Lesgeld opleiding</a:t>
            </a:r>
            <a:endParaRPr lang="nl-NL" sz="20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nl-NL" sz="2000" dirty="0">
                <a:latin typeface="Times New Roman" pitchFamily="18" charset="0"/>
                <a:ea typeface="Calibri"/>
                <a:cs typeface="Times New Roman" pitchFamily="18" charset="0"/>
              </a:rPr>
              <a:t>Diploma A t/m D	</a:t>
            </a:r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nl-NL" sz="1600" dirty="0">
                <a:latin typeface="Times New Roman" pitchFamily="18" charset="0"/>
                <a:ea typeface="Calibri"/>
                <a:cs typeface="Times New Roman" pitchFamily="18" charset="0"/>
              </a:rPr>
              <a:t>Tot 18 jaar € 337,50 per jaar </a:t>
            </a:r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nl-NL" sz="1400" dirty="0">
                <a:latin typeface="Times New Roman" pitchFamily="18" charset="0"/>
                <a:ea typeface="Calibri"/>
                <a:cs typeface="Times New Roman" pitchFamily="18" charset="0"/>
              </a:rPr>
              <a:t>(na aftrek subsidiebedrag gemeente Boekel)</a:t>
            </a:r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nl-NL" sz="1600" dirty="0">
                <a:latin typeface="Times New Roman" pitchFamily="18" charset="0"/>
                <a:ea typeface="Calibri"/>
                <a:cs typeface="Times New Roman" pitchFamily="18" charset="0"/>
              </a:rPr>
              <a:t>Vanaf 18 jaar € 550,- per jaar</a:t>
            </a:r>
          </a:p>
          <a:p>
            <a:pPr marL="457200" lvl="1" indent="0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nl-NL" sz="1400" dirty="0">
                <a:latin typeface="Times New Roman" pitchFamily="18" charset="0"/>
                <a:ea typeface="Calibri"/>
                <a:cs typeface="Times New Roman" pitchFamily="18" charset="0"/>
              </a:rPr>
              <a:t>(na aftrek bijdrage EMM)</a:t>
            </a:r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nl-NL" sz="16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nl-NL" sz="1200" dirty="0">
                <a:latin typeface="Times New Roman" pitchFamily="18" charset="0"/>
                <a:ea typeface="Calibri"/>
                <a:cs typeface="Times New Roman" pitchFamily="18" charset="0"/>
              </a:rPr>
              <a:t>Er vindt een jaarlijkse indexering plaats van 2% op contributie en lesgelden.</a:t>
            </a:r>
          </a:p>
          <a:p>
            <a:pPr marL="0" indent="0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nl-NL" sz="2000" dirty="0">
              <a:latin typeface="Times New Roman" pitchFamily="18" charset="0"/>
              <a:cs typeface="Times New Roman" pitchFamily="18" charset="0"/>
            </a:endParaRPr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nl-NL" sz="16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nl-NL" sz="20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nl-NL" sz="2000" dirty="0">
                <a:latin typeface="Times New Roman" pitchFamily="18" charset="0"/>
                <a:ea typeface="Calibri"/>
                <a:cs typeface="Times New Roman" pitchFamily="18" charset="0"/>
              </a:rPr>
              <a:t>	</a:t>
            </a:r>
            <a:endParaRPr lang="nl-NL" sz="16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nl-NL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2" name="Afbeelding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6588" y="2528888"/>
            <a:ext cx="4157662" cy="277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NL" altLang="nl-NL"/>
              <a:t>Vragen?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187450"/>
            <a:ext cx="8229600" cy="45259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nl-NL" sz="2000" dirty="0">
                <a:latin typeface="Times New Roman" pitchFamily="18" charset="0"/>
                <a:cs typeface="Times New Roman" pitchFamily="18" charset="0"/>
              </a:rPr>
              <a:t>U kunt binnenkort weer veel informatie vinden op </a:t>
            </a:r>
            <a:r>
              <a:rPr lang="nl-NL" sz="2000" dirty="0">
                <a:latin typeface="Times New Roman" pitchFamily="18" charset="0"/>
                <a:cs typeface="Times New Roman" pitchFamily="18" charset="0"/>
                <a:hlinkClick r:id="rId2"/>
              </a:rPr>
              <a:t>www.emm-boekel.nl</a:t>
            </a:r>
            <a:r>
              <a:rPr lang="nl-NL" sz="20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nl-NL" sz="2000" dirty="0">
                <a:latin typeface="Times New Roman" pitchFamily="18" charset="0"/>
                <a:cs typeface="Times New Roman" pitchFamily="18" charset="0"/>
              </a:rPr>
              <a:t>Of kijk eens op onze Facebookpagina EMM Boekel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nl-NL" sz="2000" dirty="0">
                <a:latin typeface="Times New Roman" pitchFamily="18" charset="0"/>
                <a:cs typeface="Times New Roman" pitchFamily="18" charset="0"/>
              </a:rPr>
              <a:t>Via </a:t>
            </a:r>
            <a:r>
              <a:rPr lang="nl-NL" sz="2000" dirty="0">
                <a:latin typeface="Times New Roman" pitchFamily="18" charset="0"/>
                <a:cs typeface="Times New Roman" pitchFamily="18" charset="0"/>
                <a:hlinkClick r:id="rId3"/>
              </a:rPr>
              <a:t>opleidingen@emm-boekel.nl</a:t>
            </a:r>
            <a:r>
              <a:rPr lang="nl-NL" sz="2000" dirty="0">
                <a:latin typeface="Times New Roman" pitchFamily="18" charset="0"/>
                <a:cs typeface="Times New Roman" pitchFamily="18" charset="0"/>
              </a:rPr>
              <a:t> kunt u verdere info opvragen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nl-NL" sz="2000" dirty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7113" y="2741295"/>
            <a:ext cx="2741613" cy="182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Afbeelding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269" y="4373564"/>
            <a:ext cx="2646362" cy="1763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8" name="Afbeelding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0513" y="3141663"/>
            <a:ext cx="1714500" cy="257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559</TotalTime>
  <Words>275</Words>
  <Application>Microsoft Office PowerPoint</Application>
  <PresentationFormat>Diavoorstelling (4:3)</PresentationFormat>
  <Paragraphs>56</Paragraphs>
  <Slides>7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8" baseType="lpstr">
      <vt:lpstr>Kantoorthema</vt:lpstr>
      <vt:lpstr>Muziekopleiding bij Harmonie EMM</vt:lpstr>
      <vt:lpstr>Opleiding EMM</vt:lpstr>
      <vt:lpstr>Lestijden en docenten</vt:lpstr>
      <vt:lpstr>“Rechten”</vt:lpstr>
      <vt:lpstr>“Plichten”</vt:lpstr>
      <vt:lpstr>Kosten voor EMM-leden</vt:lpstr>
      <vt:lpstr>Vragen?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Muziekopleiding bij Harmonie EMM</dc:title>
  <dc:creator>Home</dc:creator>
  <cp:lastModifiedBy>Desktop</cp:lastModifiedBy>
  <cp:revision>69</cp:revision>
  <cp:lastPrinted>2011-01-26T17:39:23Z</cp:lastPrinted>
  <dcterms:created xsi:type="dcterms:W3CDTF">2011-01-25T17:16:23Z</dcterms:created>
  <dcterms:modified xsi:type="dcterms:W3CDTF">2017-09-16T15:23:37Z</dcterms:modified>
</cp:coreProperties>
</file>